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AA7-3C6C-4BA6-AEB8-EF37BAB27D6C}" type="datetimeFigureOut">
              <a:rPr lang="en-GB" smtClean="0"/>
              <a:t>22/08/2016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70EF5-4A21-4A89-ACB3-9FC7E24BFB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606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AA7-3C6C-4BA6-AEB8-EF37BAB27D6C}" type="datetimeFigureOut">
              <a:rPr lang="en-GB" smtClean="0"/>
              <a:t>22/08/2016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70EF5-4A21-4A89-ACB3-9FC7E24BFB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59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AA7-3C6C-4BA6-AEB8-EF37BAB27D6C}" type="datetimeFigureOut">
              <a:rPr lang="en-GB" smtClean="0"/>
              <a:t>22/08/2016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70EF5-4A21-4A89-ACB3-9FC7E24BFB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413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AA7-3C6C-4BA6-AEB8-EF37BAB27D6C}" type="datetimeFigureOut">
              <a:rPr lang="en-GB" smtClean="0"/>
              <a:t>22/08/2016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70EF5-4A21-4A89-ACB3-9FC7E24BFB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165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AA7-3C6C-4BA6-AEB8-EF37BAB27D6C}" type="datetimeFigureOut">
              <a:rPr lang="en-GB" smtClean="0"/>
              <a:t>22/08/2016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70EF5-4A21-4A89-ACB3-9FC7E24BFB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05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AA7-3C6C-4BA6-AEB8-EF37BAB27D6C}" type="datetimeFigureOut">
              <a:rPr lang="en-GB" smtClean="0"/>
              <a:t>22/08/2016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70EF5-4A21-4A89-ACB3-9FC7E24BFB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857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AA7-3C6C-4BA6-AEB8-EF37BAB27D6C}" type="datetimeFigureOut">
              <a:rPr lang="en-GB" smtClean="0"/>
              <a:t>22/08/2016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70EF5-4A21-4A89-ACB3-9FC7E24BFB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925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AA7-3C6C-4BA6-AEB8-EF37BAB27D6C}" type="datetimeFigureOut">
              <a:rPr lang="en-GB" smtClean="0"/>
              <a:t>22/08/2016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70EF5-4A21-4A89-ACB3-9FC7E24BFB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72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AA7-3C6C-4BA6-AEB8-EF37BAB27D6C}" type="datetimeFigureOut">
              <a:rPr lang="en-GB" smtClean="0"/>
              <a:t>22/08/2016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70EF5-4A21-4A89-ACB3-9FC7E24BFB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230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AA7-3C6C-4BA6-AEB8-EF37BAB27D6C}" type="datetimeFigureOut">
              <a:rPr lang="en-GB" smtClean="0"/>
              <a:t>22/08/2016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70EF5-4A21-4A89-ACB3-9FC7E24BFB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83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CAA7-3C6C-4BA6-AEB8-EF37BAB27D6C}" type="datetimeFigureOut">
              <a:rPr lang="en-GB" smtClean="0"/>
              <a:t>22/08/2016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70EF5-4A21-4A89-ACB3-9FC7E24BFB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69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CAA7-3C6C-4BA6-AEB8-EF37BAB27D6C}" type="datetimeFigureOut">
              <a:rPr lang="en-GB" smtClean="0"/>
              <a:t>22/08/2016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70EF5-4A21-4A89-ACB3-9FC7E24BFB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82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303520" y="6102456"/>
            <a:ext cx="1853738" cy="622540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err="1" smtClean="0"/>
              <a:t>Addiewell</a:t>
            </a:r>
            <a:r>
              <a:rPr lang="en-GB" sz="1100" dirty="0" smtClean="0"/>
              <a:t> Prison Limited</a:t>
            </a:r>
          </a:p>
          <a:p>
            <a:pPr algn="ctr"/>
            <a:endParaRPr lang="en-GB" sz="1100" dirty="0" smtClean="0"/>
          </a:p>
          <a:p>
            <a:pPr algn="ctr"/>
            <a:r>
              <a:rPr lang="en-GB" sz="800" dirty="0" smtClean="0"/>
              <a:t>SC291454</a:t>
            </a:r>
            <a:endParaRPr lang="en-GB" sz="800" dirty="0"/>
          </a:p>
        </p:txBody>
      </p:sp>
      <p:cxnSp>
        <p:nvCxnSpPr>
          <p:cNvPr id="10" name="Straight Connector 9"/>
          <p:cNvCxnSpPr>
            <a:stCxn id="51" idx="0"/>
            <a:endCxn id="55" idx="2"/>
          </p:cNvCxnSpPr>
          <p:nvPr/>
        </p:nvCxnSpPr>
        <p:spPr>
          <a:xfrm flipV="1">
            <a:off x="6232707" y="4673929"/>
            <a:ext cx="1" cy="588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934805" y="4960063"/>
            <a:ext cx="6935562" cy="22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24" idx="2"/>
          </p:cNvCxnSpPr>
          <p:nvPr/>
        </p:nvCxnSpPr>
        <p:spPr>
          <a:xfrm flipH="1">
            <a:off x="2942242" y="4627786"/>
            <a:ext cx="3902" cy="3670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60" idx="2"/>
          </p:cNvCxnSpPr>
          <p:nvPr/>
        </p:nvCxnSpPr>
        <p:spPr>
          <a:xfrm flipH="1">
            <a:off x="9862939" y="4627786"/>
            <a:ext cx="1" cy="3320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9871920" y="4121656"/>
            <a:ext cx="1" cy="3521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5303518" y="5262273"/>
            <a:ext cx="1858377" cy="658399"/>
          </a:xfrm>
          <a:prstGeom prst="roundRect">
            <a:avLst>
              <a:gd name="adj" fmla="val 10000"/>
            </a:avLst>
          </a:prstGeom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err="1" smtClean="0"/>
              <a:t>Addiewell</a:t>
            </a:r>
            <a:r>
              <a:rPr lang="en-GB" sz="1100" dirty="0" smtClean="0"/>
              <a:t> Prison Holdings </a:t>
            </a:r>
            <a:r>
              <a:rPr lang="en-GB" sz="1100" dirty="0" smtClean="0"/>
              <a:t>Limited</a:t>
            </a:r>
            <a:endParaRPr lang="en-GB" sz="1100" dirty="0" smtClean="0"/>
          </a:p>
          <a:p>
            <a:pPr algn="ctr"/>
            <a:r>
              <a:rPr lang="en-GB" sz="800" dirty="0" smtClean="0"/>
              <a:t>SC291481</a:t>
            </a:r>
            <a:endParaRPr lang="en-GB" sz="800" dirty="0"/>
          </a:p>
        </p:txBody>
      </p:sp>
      <p:sp>
        <p:nvSpPr>
          <p:cNvPr id="55" name="Rounded Rectangle 54"/>
          <p:cNvSpPr/>
          <p:nvPr/>
        </p:nvSpPr>
        <p:spPr>
          <a:xfrm>
            <a:off x="5303519" y="4091661"/>
            <a:ext cx="1858377" cy="582268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smtClean="0"/>
              <a:t>Infrastructure Investments </a:t>
            </a:r>
            <a:r>
              <a:rPr lang="en-GB" sz="1100" dirty="0" smtClean="0"/>
              <a:t>Holdings Limited</a:t>
            </a:r>
            <a:endParaRPr lang="en-GB" sz="1100" dirty="0" smtClean="0"/>
          </a:p>
          <a:p>
            <a:pPr algn="ctr"/>
            <a:r>
              <a:rPr lang="en-GB" sz="800" dirty="0" smtClean="0"/>
              <a:t>06555131</a:t>
            </a:r>
            <a:endParaRPr lang="en-GB" sz="800" dirty="0"/>
          </a:p>
        </p:txBody>
      </p:sp>
      <p:sp>
        <p:nvSpPr>
          <p:cNvPr id="60" name="Rounded Rectangle 59"/>
          <p:cNvSpPr/>
          <p:nvPr/>
        </p:nvSpPr>
        <p:spPr>
          <a:xfrm>
            <a:off x="9068747" y="3940788"/>
            <a:ext cx="1588385" cy="686998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smtClean="0"/>
              <a:t>Interserve Investments Limited</a:t>
            </a:r>
          </a:p>
          <a:p>
            <a:pPr algn="ctr"/>
            <a:endParaRPr lang="en-GB" sz="1100" dirty="0" smtClean="0"/>
          </a:p>
          <a:p>
            <a:pPr algn="ctr"/>
            <a:r>
              <a:rPr lang="en-GB" sz="800" dirty="0" smtClean="0"/>
              <a:t>00074643</a:t>
            </a:r>
            <a:endParaRPr lang="en-GB" sz="800" dirty="0"/>
          </a:p>
        </p:txBody>
      </p:sp>
      <p:sp>
        <p:nvSpPr>
          <p:cNvPr id="63" name="Rounded Rectangle 62"/>
          <p:cNvSpPr/>
          <p:nvPr/>
        </p:nvSpPr>
        <p:spPr>
          <a:xfrm>
            <a:off x="9064617" y="2906972"/>
            <a:ext cx="1592515" cy="664428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smtClean="0"/>
              <a:t>Interserve Group Holdings Limited</a:t>
            </a:r>
          </a:p>
          <a:p>
            <a:pPr algn="ctr"/>
            <a:endParaRPr lang="en-GB" sz="800" dirty="0" smtClean="0"/>
          </a:p>
          <a:p>
            <a:pPr algn="ctr"/>
            <a:r>
              <a:rPr lang="en-GB" sz="800" dirty="0" smtClean="0"/>
              <a:t>06402005</a:t>
            </a:r>
            <a:endParaRPr lang="en-GB" sz="800" dirty="0"/>
          </a:p>
        </p:txBody>
      </p:sp>
      <p:cxnSp>
        <p:nvCxnSpPr>
          <p:cNvPr id="65" name="Straight Connector 64"/>
          <p:cNvCxnSpPr>
            <a:stCxn id="74" idx="2"/>
            <a:endCxn id="63" idx="0"/>
          </p:cNvCxnSpPr>
          <p:nvPr/>
        </p:nvCxnSpPr>
        <p:spPr>
          <a:xfrm flipH="1">
            <a:off x="9860875" y="2515901"/>
            <a:ext cx="10306" cy="3910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ounded Rectangle 73"/>
          <p:cNvSpPr/>
          <p:nvPr/>
        </p:nvSpPr>
        <p:spPr>
          <a:xfrm>
            <a:off x="9068748" y="1815002"/>
            <a:ext cx="1604866" cy="700899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smtClean="0"/>
              <a:t>Interserve PLC</a:t>
            </a:r>
          </a:p>
          <a:p>
            <a:pPr algn="ctr"/>
            <a:endParaRPr lang="en-GB" sz="1100" dirty="0"/>
          </a:p>
          <a:p>
            <a:pPr algn="ctr"/>
            <a:endParaRPr lang="en-GB" sz="1100" dirty="0" smtClean="0"/>
          </a:p>
          <a:p>
            <a:pPr algn="ctr"/>
            <a:r>
              <a:rPr lang="en-GB" sz="800" dirty="0" smtClean="0"/>
              <a:t>00088456</a:t>
            </a:r>
            <a:endParaRPr lang="en-GB" sz="800" dirty="0"/>
          </a:p>
        </p:txBody>
      </p:sp>
      <p:sp>
        <p:nvSpPr>
          <p:cNvPr id="77" name="TextBox 76"/>
          <p:cNvSpPr txBox="1"/>
          <p:nvPr/>
        </p:nvSpPr>
        <p:spPr>
          <a:xfrm>
            <a:off x="2923130" y="4780089"/>
            <a:ext cx="485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33.33%</a:t>
            </a:r>
            <a:endParaRPr lang="en-GB" sz="800" dirty="0"/>
          </a:p>
        </p:txBody>
      </p:sp>
      <p:sp>
        <p:nvSpPr>
          <p:cNvPr id="78" name="TextBox 77"/>
          <p:cNvSpPr txBox="1"/>
          <p:nvPr/>
        </p:nvSpPr>
        <p:spPr>
          <a:xfrm>
            <a:off x="9843735" y="4705411"/>
            <a:ext cx="485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33.33%</a:t>
            </a:r>
            <a:endParaRPr lang="en-GB" sz="800" dirty="0"/>
          </a:p>
        </p:txBody>
      </p:sp>
      <p:sp>
        <p:nvSpPr>
          <p:cNvPr id="79" name="TextBox 78"/>
          <p:cNvSpPr txBox="1"/>
          <p:nvPr/>
        </p:nvSpPr>
        <p:spPr>
          <a:xfrm>
            <a:off x="6212110" y="4767366"/>
            <a:ext cx="485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33.33%</a:t>
            </a:r>
            <a:endParaRPr lang="en-GB" sz="800" dirty="0"/>
          </a:p>
        </p:txBody>
      </p:sp>
      <p:sp>
        <p:nvSpPr>
          <p:cNvPr id="83" name="TextBox 82"/>
          <p:cNvSpPr txBox="1"/>
          <p:nvPr/>
        </p:nvSpPr>
        <p:spPr>
          <a:xfrm>
            <a:off x="6410022" y="5921207"/>
            <a:ext cx="458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100%</a:t>
            </a:r>
            <a:endParaRPr lang="en-GB" sz="800" dirty="0"/>
          </a:p>
        </p:txBody>
      </p:sp>
      <p:sp>
        <p:nvSpPr>
          <p:cNvPr id="85" name="TextBox 84"/>
          <p:cNvSpPr txBox="1"/>
          <p:nvPr/>
        </p:nvSpPr>
        <p:spPr>
          <a:xfrm>
            <a:off x="9870367" y="3758510"/>
            <a:ext cx="458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100%</a:t>
            </a:r>
            <a:endParaRPr lang="en-GB" sz="800" dirty="0"/>
          </a:p>
        </p:txBody>
      </p:sp>
      <p:sp>
        <p:nvSpPr>
          <p:cNvPr id="86" name="TextBox 85"/>
          <p:cNvSpPr txBox="1"/>
          <p:nvPr/>
        </p:nvSpPr>
        <p:spPr>
          <a:xfrm>
            <a:off x="9871146" y="2669845"/>
            <a:ext cx="458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100%</a:t>
            </a:r>
            <a:endParaRPr lang="en-GB" sz="800" dirty="0"/>
          </a:p>
        </p:txBody>
      </p:sp>
      <p:sp>
        <p:nvSpPr>
          <p:cNvPr id="102" name="TextBox 101"/>
          <p:cNvSpPr txBox="1"/>
          <p:nvPr/>
        </p:nvSpPr>
        <p:spPr>
          <a:xfrm>
            <a:off x="375939" y="90500"/>
            <a:ext cx="11122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/>
              <a:t>Addiewell</a:t>
            </a:r>
            <a:r>
              <a:rPr lang="en-GB" sz="2400" dirty="0" smtClean="0"/>
              <a:t> Prison Structure Chart</a:t>
            </a:r>
            <a:endParaRPr lang="en-GB" sz="2400" dirty="0"/>
          </a:p>
        </p:txBody>
      </p:sp>
      <p:sp>
        <p:nvSpPr>
          <p:cNvPr id="24" name="Rounded Rectangle 23"/>
          <p:cNvSpPr/>
          <p:nvPr/>
        </p:nvSpPr>
        <p:spPr>
          <a:xfrm>
            <a:off x="2116800" y="3906550"/>
            <a:ext cx="1658688" cy="721236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smtClean="0"/>
              <a:t>Sodexo Investment Services Limited</a:t>
            </a:r>
          </a:p>
          <a:p>
            <a:pPr algn="ctr"/>
            <a:endParaRPr lang="en-GB" sz="1100" dirty="0" smtClean="0"/>
          </a:p>
          <a:p>
            <a:pPr algn="ctr"/>
            <a:r>
              <a:rPr lang="en-GB" sz="800" dirty="0" smtClean="0"/>
              <a:t>04371939</a:t>
            </a:r>
            <a:endParaRPr lang="en-GB" sz="800" dirty="0"/>
          </a:p>
        </p:txBody>
      </p:sp>
      <p:sp>
        <p:nvSpPr>
          <p:cNvPr id="26" name="Rounded Rectangle 25"/>
          <p:cNvSpPr/>
          <p:nvPr/>
        </p:nvSpPr>
        <p:spPr>
          <a:xfrm>
            <a:off x="2120697" y="2921326"/>
            <a:ext cx="1654791" cy="647306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smtClean="0"/>
              <a:t>Sodexo </a:t>
            </a:r>
            <a:r>
              <a:rPr lang="en-GB" sz="1100" dirty="0" smtClean="0"/>
              <a:t>Corporate Services (No.1) </a:t>
            </a:r>
            <a:r>
              <a:rPr lang="en-GB" sz="1100" dirty="0" smtClean="0"/>
              <a:t>Limited</a:t>
            </a:r>
          </a:p>
          <a:p>
            <a:pPr algn="ctr"/>
            <a:endParaRPr lang="en-GB" sz="800" dirty="0" smtClean="0"/>
          </a:p>
          <a:p>
            <a:pPr algn="ctr"/>
            <a:r>
              <a:rPr lang="en-GB" sz="800" dirty="0" smtClean="0"/>
              <a:t>03025566</a:t>
            </a:r>
            <a:endParaRPr lang="en-GB" sz="800" dirty="0"/>
          </a:p>
        </p:txBody>
      </p:sp>
      <p:sp>
        <p:nvSpPr>
          <p:cNvPr id="34" name="TextBox 33"/>
          <p:cNvSpPr txBox="1"/>
          <p:nvPr/>
        </p:nvSpPr>
        <p:spPr>
          <a:xfrm>
            <a:off x="2942240" y="3690140"/>
            <a:ext cx="458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100%</a:t>
            </a:r>
            <a:endParaRPr lang="en-GB" sz="800" dirty="0"/>
          </a:p>
        </p:txBody>
      </p:sp>
      <p:sp>
        <p:nvSpPr>
          <p:cNvPr id="36" name="Rounded Rectangle 35"/>
          <p:cNvSpPr/>
          <p:nvPr/>
        </p:nvSpPr>
        <p:spPr>
          <a:xfrm>
            <a:off x="5303519" y="3275531"/>
            <a:ext cx="1858379" cy="570414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smtClean="0"/>
              <a:t>Infrastructure Investments </a:t>
            </a:r>
            <a:r>
              <a:rPr lang="en-GB" sz="1100" dirty="0" smtClean="0"/>
              <a:t>General Partner Limited</a:t>
            </a:r>
            <a:endParaRPr lang="en-GB" sz="1100" dirty="0" smtClean="0"/>
          </a:p>
          <a:p>
            <a:pPr algn="ctr"/>
            <a:r>
              <a:rPr lang="en-GB" sz="800" dirty="0" smtClean="0"/>
              <a:t>05622598</a:t>
            </a:r>
            <a:endParaRPr lang="en-GB" sz="800" dirty="0"/>
          </a:p>
        </p:txBody>
      </p:sp>
      <p:sp>
        <p:nvSpPr>
          <p:cNvPr id="38" name="Rounded Rectangle 37"/>
          <p:cNvSpPr/>
          <p:nvPr/>
        </p:nvSpPr>
        <p:spPr>
          <a:xfrm>
            <a:off x="5303519" y="2448446"/>
            <a:ext cx="1858380" cy="583941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smtClean="0"/>
              <a:t>Infrared (Infrastructure) Capital Partners Limited</a:t>
            </a:r>
          </a:p>
          <a:p>
            <a:pPr algn="ctr"/>
            <a:r>
              <a:rPr lang="en-GB" sz="800" dirty="0" smtClean="0"/>
              <a:t>03917449</a:t>
            </a:r>
            <a:endParaRPr lang="en-GB" sz="800" dirty="0" smtClean="0"/>
          </a:p>
          <a:p>
            <a:pPr algn="ctr"/>
            <a:endParaRPr lang="en-GB" sz="800" dirty="0" smtClean="0"/>
          </a:p>
        </p:txBody>
      </p:sp>
      <p:sp>
        <p:nvSpPr>
          <p:cNvPr id="45" name="Rounded Rectangle 44"/>
          <p:cNvSpPr/>
          <p:nvPr/>
        </p:nvSpPr>
        <p:spPr>
          <a:xfrm>
            <a:off x="5303519" y="1680751"/>
            <a:ext cx="1858377" cy="521445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smtClean="0"/>
              <a:t>Infrared Capital Partners (Holdco) Limited</a:t>
            </a:r>
          </a:p>
          <a:p>
            <a:pPr algn="ctr"/>
            <a:r>
              <a:rPr lang="en-GB" sz="800" dirty="0" smtClean="0"/>
              <a:t>07444614</a:t>
            </a:r>
            <a:endParaRPr lang="en-GB" sz="800" dirty="0" smtClean="0"/>
          </a:p>
          <a:p>
            <a:pPr algn="ctr"/>
            <a:endParaRPr lang="en-GB" sz="1100" dirty="0" smtClean="0"/>
          </a:p>
        </p:txBody>
      </p:sp>
      <p:sp>
        <p:nvSpPr>
          <p:cNvPr id="46" name="Rounded Rectangle 45"/>
          <p:cNvSpPr/>
          <p:nvPr/>
        </p:nvSpPr>
        <p:spPr>
          <a:xfrm>
            <a:off x="5303519" y="794696"/>
            <a:ext cx="1858377" cy="603648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smtClean="0"/>
              <a:t>Infrared Partners LLP</a:t>
            </a:r>
          </a:p>
          <a:p>
            <a:pPr algn="ctr"/>
            <a:endParaRPr lang="en-GB" sz="1100" dirty="0" smtClean="0"/>
          </a:p>
          <a:p>
            <a:pPr algn="ctr"/>
            <a:r>
              <a:rPr lang="en-GB" sz="800" dirty="0" smtClean="0"/>
              <a:t>OC359657</a:t>
            </a:r>
            <a:endParaRPr lang="en-GB" sz="800" dirty="0" smtClean="0"/>
          </a:p>
        </p:txBody>
      </p:sp>
      <p:cxnSp>
        <p:nvCxnSpPr>
          <p:cNvPr id="50" name="Straight Connector 49"/>
          <p:cNvCxnSpPr>
            <a:stCxn id="26" idx="2"/>
            <a:endCxn id="24" idx="0"/>
          </p:cNvCxnSpPr>
          <p:nvPr/>
        </p:nvCxnSpPr>
        <p:spPr>
          <a:xfrm flipH="1">
            <a:off x="2946144" y="3568632"/>
            <a:ext cx="1949" cy="337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63" idx="2"/>
            <a:endCxn id="60" idx="0"/>
          </p:cNvCxnSpPr>
          <p:nvPr/>
        </p:nvCxnSpPr>
        <p:spPr>
          <a:xfrm>
            <a:off x="9860875" y="3571400"/>
            <a:ext cx="2065" cy="369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stCxn id="46" idx="2"/>
            <a:endCxn id="45" idx="0"/>
          </p:cNvCxnSpPr>
          <p:nvPr/>
        </p:nvCxnSpPr>
        <p:spPr>
          <a:xfrm>
            <a:off x="6232708" y="1398344"/>
            <a:ext cx="0" cy="282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6232707" y="1398344"/>
            <a:ext cx="0" cy="282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stCxn id="45" idx="2"/>
            <a:endCxn id="38" idx="0"/>
          </p:cNvCxnSpPr>
          <p:nvPr/>
        </p:nvCxnSpPr>
        <p:spPr>
          <a:xfrm>
            <a:off x="6232708" y="2202196"/>
            <a:ext cx="1" cy="246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38" idx="2"/>
            <a:endCxn id="36" idx="0"/>
          </p:cNvCxnSpPr>
          <p:nvPr/>
        </p:nvCxnSpPr>
        <p:spPr>
          <a:xfrm>
            <a:off x="6232709" y="3032387"/>
            <a:ext cx="0" cy="243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stCxn id="36" idx="2"/>
            <a:endCxn id="55" idx="0"/>
          </p:cNvCxnSpPr>
          <p:nvPr/>
        </p:nvCxnSpPr>
        <p:spPr>
          <a:xfrm flipH="1">
            <a:off x="6232708" y="3845945"/>
            <a:ext cx="1" cy="245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51" idx="2"/>
            <a:endCxn id="3" idx="0"/>
          </p:cNvCxnSpPr>
          <p:nvPr/>
        </p:nvCxnSpPr>
        <p:spPr>
          <a:xfrm flipH="1">
            <a:off x="6230389" y="5920672"/>
            <a:ext cx="2318" cy="181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Rounded Rectangle 185"/>
          <p:cNvSpPr/>
          <p:nvPr/>
        </p:nvSpPr>
        <p:spPr>
          <a:xfrm>
            <a:off x="2116800" y="1915902"/>
            <a:ext cx="1658688" cy="677102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smtClean="0"/>
              <a:t>Sodexo </a:t>
            </a:r>
            <a:r>
              <a:rPr lang="en-GB" sz="1100" dirty="0" smtClean="0"/>
              <a:t>Holdings</a:t>
            </a:r>
          </a:p>
          <a:p>
            <a:pPr algn="ctr"/>
            <a:r>
              <a:rPr lang="en-GB" sz="1100" dirty="0" smtClean="0"/>
              <a:t>Limited</a:t>
            </a:r>
            <a:endParaRPr lang="en-GB" sz="1100" dirty="0" smtClean="0"/>
          </a:p>
          <a:p>
            <a:pPr algn="ctr"/>
            <a:endParaRPr lang="en-GB" sz="800" dirty="0" smtClean="0"/>
          </a:p>
          <a:p>
            <a:pPr algn="ctr"/>
            <a:r>
              <a:rPr lang="en-GB" sz="800" dirty="0" smtClean="0"/>
              <a:t>02987170</a:t>
            </a:r>
            <a:endParaRPr lang="en-GB" sz="800" dirty="0"/>
          </a:p>
        </p:txBody>
      </p:sp>
      <p:sp>
        <p:nvSpPr>
          <p:cNvPr id="187" name="Rounded Rectangle 186"/>
          <p:cNvSpPr/>
          <p:nvPr/>
        </p:nvSpPr>
        <p:spPr>
          <a:xfrm>
            <a:off x="2105461" y="894364"/>
            <a:ext cx="1658688" cy="695252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sz="1100" dirty="0" smtClean="0"/>
              <a:t>Sodexo </a:t>
            </a:r>
            <a:r>
              <a:rPr lang="en-GB" sz="1100" dirty="0" smtClean="0"/>
              <a:t>SA</a:t>
            </a:r>
            <a:endParaRPr lang="en-GB" sz="1100" dirty="0" smtClean="0"/>
          </a:p>
          <a:p>
            <a:pPr algn="ctr"/>
            <a:endParaRPr lang="en-GB" sz="800" dirty="0" smtClean="0"/>
          </a:p>
          <a:p>
            <a:pPr algn="ctr"/>
            <a:endParaRPr lang="en-GB" sz="800" dirty="0"/>
          </a:p>
          <a:p>
            <a:pPr algn="ctr"/>
            <a:r>
              <a:rPr lang="en-GB" sz="800" dirty="0" smtClean="0"/>
              <a:t>(incorporated in France)</a:t>
            </a:r>
          </a:p>
        </p:txBody>
      </p:sp>
      <p:cxnSp>
        <p:nvCxnSpPr>
          <p:cNvPr id="190" name="Straight Connector 189"/>
          <p:cNvCxnSpPr/>
          <p:nvPr/>
        </p:nvCxnSpPr>
        <p:spPr>
          <a:xfrm>
            <a:off x="2923130" y="2572841"/>
            <a:ext cx="0" cy="335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>
            <a:off x="2923130" y="1596283"/>
            <a:ext cx="0" cy="335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TextBox 200"/>
          <p:cNvSpPr txBox="1"/>
          <p:nvPr/>
        </p:nvSpPr>
        <p:spPr>
          <a:xfrm>
            <a:off x="2923130" y="2697179"/>
            <a:ext cx="458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100%</a:t>
            </a:r>
            <a:endParaRPr lang="en-GB" sz="800" dirty="0"/>
          </a:p>
        </p:txBody>
      </p:sp>
      <p:sp>
        <p:nvSpPr>
          <p:cNvPr id="202" name="TextBox 201"/>
          <p:cNvSpPr txBox="1"/>
          <p:nvPr/>
        </p:nvSpPr>
        <p:spPr>
          <a:xfrm>
            <a:off x="2923130" y="1687200"/>
            <a:ext cx="458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100%</a:t>
            </a:r>
            <a:endParaRPr lang="en-GB" sz="800" dirty="0"/>
          </a:p>
        </p:txBody>
      </p:sp>
      <p:sp>
        <p:nvSpPr>
          <p:cNvPr id="203" name="TextBox 202"/>
          <p:cNvSpPr txBox="1"/>
          <p:nvPr/>
        </p:nvSpPr>
        <p:spPr>
          <a:xfrm>
            <a:off x="6245185" y="3875659"/>
            <a:ext cx="458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100%</a:t>
            </a:r>
            <a:endParaRPr lang="en-GB" sz="800" dirty="0"/>
          </a:p>
        </p:txBody>
      </p:sp>
      <p:sp>
        <p:nvSpPr>
          <p:cNvPr id="204" name="TextBox 203"/>
          <p:cNvSpPr txBox="1"/>
          <p:nvPr/>
        </p:nvSpPr>
        <p:spPr>
          <a:xfrm>
            <a:off x="6238744" y="3067552"/>
            <a:ext cx="458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100%</a:t>
            </a:r>
            <a:endParaRPr lang="en-GB" sz="800" dirty="0"/>
          </a:p>
        </p:txBody>
      </p:sp>
      <p:sp>
        <p:nvSpPr>
          <p:cNvPr id="205" name="TextBox 204"/>
          <p:cNvSpPr txBox="1"/>
          <p:nvPr/>
        </p:nvSpPr>
        <p:spPr>
          <a:xfrm>
            <a:off x="6255163" y="2228917"/>
            <a:ext cx="458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100%</a:t>
            </a:r>
            <a:endParaRPr lang="en-GB" sz="800" dirty="0"/>
          </a:p>
        </p:txBody>
      </p:sp>
      <p:sp>
        <p:nvSpPr>
          <p:cNvPr id="206" name="TextBox 205"/>
          <p:cNvSpPr txBox="1"/>
          <p:nvPr/>
        </p:nvSpPr>
        <p:spPr>
          <a:xfrm>
            <a:off x="6235230" y="1455995"/>
            <a:ext cx="458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100%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57613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106</Words>
  <Application>Microsoft Office PowerPoint</Application>
  <PresentationFormat>Widescreen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Phillips, Judith</dc:creator>
  <cp:lastModifiedBy>Phillips, Judith</cp:lastModifiedBy>
  <cp:revision>18</cp:revision>
  <dcterms:created xsi:type="dcterms:W3CDTF">2016-08-17T11:57:11Z</dcterms:created>
  <dcterms:modified xsi:type="dcterms:W3CDTF">2016-08-22T15:06:39Z</dcterms:modified>
</cp:coreProperties>
</file>